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4"/>
  </p:sldMasterIdLst>
  <p:notesMasterIdLst>
    <p:notesMasterId r:id="rId18"/>
  </p:notesMasterIdLst>
  <p:handoutMasterIdLst>
    <p:handoutMasterId r:id="rId19"/>
  </p:handoutMasterIdLst>
  <p:sldIdLst>
    <p:sldId id="412" r:id="rId5"/>
    <p:sldId id="257" r:id="rId6"/>
    <p:sldId id="433" r:id="rId7"/>
    <p:sldId id="258" r:id="rId8"/>
    <p:sldId id="267" r:id="rId9"/>
    <p:sldId id="434" r:id="rId10"/>
    <p:sldId id="259" r:id="rId11"/>
    <p:sldId id="260" r:id="rId12"/>
    <p:sldId id="261" r:id="rId13"/>
    <p:sldId id="262" r:id="rId14"/>
    <p:sldId id="435" r:id="rId15"/>
    <p:sldId id="263" r:id="rId16"/>
    <p:sldId id="436" r:id="rId17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12"/>
            <p14:sldId id="257"/>
            <p14:sldId id="433"/>
            <p14:sldId id="258"/>
            <p14:sldId id="267"/>
            <p14:sldId id="434"/>
            <p14:sldId id="259"/>
            <p14:sldId id="260"/>
            <p14:sldId id="261"/>
            <p14:sldId id="262"/>
            <p14:sldId id="435"/>
            <p14:sldId id="263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19E"/>
    <a:srgbClr val="FC4B4E"/>
    <a:srgbClr val="F7323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9068E-1234-40AB-8A7A-39A00A12AAD4}" v="13" dt="2023-08-18T20:27:15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5976"/>
  </p:normalViewPr>
  <p:slideViewPr>
    <p:cSldViewPr snapToGrid="0" snapToObjects="1">
      <p:cViewPr varScale="1">
        <p:scale>
          <a:sx n="87" d="100"/>
          <a:sy n="87" d="100"/>
        </p:scale>
        <p:origin x="39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90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42b44860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42b44860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42b44860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42b44860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63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1259df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1259df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1259df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1259df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36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42b4486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42b4486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42b4486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42b4486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5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242b4486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242b4486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242b4486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242b4486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6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42b448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42b448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6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42b448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42b448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42b4486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42b4486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42b44860_8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42b44860_8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1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9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3221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1170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7614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D0FF0-F667-444F-BCED-8A49802A6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9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58FE3676-D537-47B0-98E3-A3E7BFFC93B0}"/>
              </a:ext>
            </a:extLst>
          </p:cNvPr>
          <p:cNvSpPr txBox="1">
            <a:spLocks/>
          </p:cNvSpPr>
          <p:nvPr userDrawn="1"/>
        </p:nvSpPr>
        <p:spPr>
          <a:xfrm>
            <a:off x="235872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8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20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7DB22-8D35-4BB6-BB1E-F65492335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FB5A6-9C32-4A83-97A7-D30ADFFF8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5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048E7-5C91-496F-AB86-74FD3FA2C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  <a:latin typeface="Roboto Black" panose="02000000000000000000" pitchFamily="2" charset="0"/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  <a:latin typeface="Roboto Black" panose="02000000000000000000" pitchFamily="2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F88A3C-A270-4DC6-9E1C-A25CBE182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89342" y="2416045"/>
            <a:ext cx="3964163" cy="1499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D070C-A04C-48E8-B300-22A82AB54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C224DA7-7D4A-40B0-B8E0-4087488C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121D7-D382-4671-AF2C-EEB51D933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64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5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F89C2-C140-44A6-8E66-BA88F1E32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8B54B-5D5A-42C4-8F4B-5DEBB0D3A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5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274C-C8F1-4131-A740-6D41E69B5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09789-4499-42BF-A55F-1A9813186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4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3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9D6F9-0F6F-4EE2-A40A-BF6CB87EF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7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51804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96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20465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95668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54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768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69573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BA5F-EB4F-4749-B8EA-113BCE42E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0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edia Placeholder 12">
            <a:extLst>
              <a:ext uri="{FF2B5EF4-FFF2-40B4-BE49-F238E27FC236}">
                <a16:creationId xmlns:a16="http://schemas.microsoft.com/office/drawing/2014/main" id="{B64A69EB-61F1-40BF-8CA1-212DCE02DBFA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869468" y="191476"/>
            <a:ext cx="9143997" cy="5148113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924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93276-BC4D-456A-9FE1-5266917B2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63211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FAAA9-28FE-4C37-85FA-FD6B78B2B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1861B-4B81-43F2-8267-6EBBD6F5B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7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4AFAD-838C-4A8A-8E2E-33F4F1FC2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7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F417BC-AF69-4038-A5CD-57E1F2BEFF66}"/>
              </a:ext>
            </a:extLst>
          </p:cNvPr>
          <p:cNvSpPr txBox="1">
            <a:spLocks/>
          </p:cNvSpPr>
          <p:nvPr userDrawn="1"/>
        </p:nvSpPr>
        <p:spPr>
          <a:xfrm>
            <a:off x="235872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1" i="0" kern="1200">
                <a:solidFill>
                  <a:schemeClr val="tx1">
                    <a:alpha val="70000"/>
                  </a:schemeClr>
                </a:solidFill>
                <a:latin typeface="Px Grotesk Screen" panose="02060903030000020004" pitchFamily="18" charset="0"/>
                <a:ea typeface="Px Grotesk Screen" panose="02060903030000020004" pitchFamily="18" charset="0"/>
                <a:cs typeface="Px Grotesk Screen" panose="02060903030000020004" pitchFamily="18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  <a:ea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9865F-A760-415D-8971-EFE9C110F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5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64296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716EA8-0F40-4E37-BD51-DA89F8CC6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9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2E94EEE-8AB1-4039-A558-F97A77382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1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D2514EE-4665-447C-8656-52C7F84B0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5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580F671-4270-43B9-8221-D76226C58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3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0067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1DB204-8421-46D8-BD2E-FCCF48B9F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6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2192"/>
            <a:ext cx="6096000" cy="342849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6D2D581-8E8C-4A06-B816-D49101BFA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367532"/>
            <a:ext cx="6096000" cy="3490468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2192"/>
            <a:ext cx="6096000" cy="337972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3BB6CBE-56E4-45C7-AFFA-2CC7036F0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25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2619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7639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F6B583B-BC60-42A2-9AF0-EE84C061F38C}"/>
              </a:ext>
            </a:extLst>
          </p:cNvPr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1" i="0" kern="1200">
                <a:solidFill>
                  <a:schemeClr val="tx1">
                    <a:alpha val="70000"/>
                  </a:schemeClr>
                </a:solidFill>
                <a:latin typeface="Px Grotesk Screen" panose="02060903030000020004" pitchFamily="18" charset="0"/>
                <a:ea typeface="Px Grotesk Screen" panose="02060903030000020004" pitchFamily="18" charset="0"/>
                <a:cs typeface="Px Grotesk Screen" panose="02060903030000020004" pitchFamily="18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  <a:ea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6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 21">
            <a:extLst>
              <a:ext uri="{FF2B5EF4-FFF2-40B4-BE49-F238E27FC236}">
                <a16:creationId xmlns:a16="http://schemas.microsoft.com/office/drawing/2014/main" id="{55E4683C-421A-4F2E-8245-063A5DB11B10}"/>
              </a:ext>
            </a:extLst>
          </p:cNvPr>
          <p:cNvSpPr txBox="1">
            <a:spLocks/>
          </p:cNvSpPr>
          <p:nvPr userDrawn="1"/>
        </p:nvSpPr>
        <p:spPr>
          <a:xfrm>
            <a:off x="212019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19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01486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alpha val="7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A3D56-AE05-4A38-AD00-0345EF1AE9C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5835" y="2883244"/>
            <a:ext cx="2997152" cy="652391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414D9B0-C136-4459-9D5E-F7CD7723A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7359" y="6355882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68580-8049-45D8-BEBB-BA015A360F86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110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079" r:id="rId25"/>
    <p:sldLayoutId id="2147484080" r:id="rId26"/>
    <p:sldLayoutId id="2147484081" r:id="rId27"/>
    <p:sldLayoutId id="2147484082" r:id="rId28"/>
    <p:sldLayoutId id="2147484083" r:id="rId29"/>
    <p:sldLayoutId id="2147484084" r:id="rId30"/>
    <p:sldLayoutId id="2147484085" r:id="rId31"/>
    <p:sldLayoutId id="2147484086" r:id="rId32"/>
    <p:sldLayoutId id="2147484087" r:id="rId33"/>
    <p:sldLayoutId id="2147484088" r:id="rId34"/>
    <p:sldLayoutId id="2147484089" r:id="rId35"/>
    <p:sldLayoutId id="2147484090" r:id="rId36"/>
    <p:sldLayoutId id="2147484091" r:id="rId37"/>
    <p:sldLayoutId id="2147484092" r:id="rId38"/>
    <p:sldLayoutId id="2147484093" r:id="rId39"/>
    <p:sldLayoutId id="2147484094" r:id="rId40"/>
    <p:sldLayoutId id="2147484095" r:id="rId41"/>
    <p:sldLayoutId id="2147484096" r:id="rId42"/>
    <p:sldLayoutId id="2147484097" r:id="rId43"/>
    <p:sldLayoutId id="2147484098" r:id="rId44"/>
    <p:sldLayoutId id="2147484099" r:id="rId45"/>
    <p:sldLayoutId id="2147484100" r:id="rId46"/>
    <p:sldLayoutId id="2147484101" r:id="rId47"/>
    <p:sldLayoutId id="2147484102" r:id="rId48"/>
    <p:sldLayoutId id="2147484103" r:id="rId49"/>
    <p:sldLayoutId id="2147484104" r:id="rId50"/>
    <p:sldLayoutId id="2147484105" r:id="rId51"/>
    <p:sldLayoutId id="2147484106" r:id="rId52"/>
    <p:sldLayoutId id="2147484107" r:id="rId53"/>
    <p:sldLayoutId id="2147484108" r:id="rId54"/>
    <p:sldLayoutId id="2147484109" r:id="rId55"/>
    <p:sldLayoutId id="2147484111" r:id="rId56"/>
    <p:sldLayoutId id="2147484112" r:id="rId57"/>
    <p:sldLayoutId id="2147484113" r:id="rId5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n.wikipedia.org/wiki/Smartwatch" TargetMode="External"/><Relationship Id="rId7" Type="http://schemas.openxmlformats.org/officeDocument/2006/relationships/hyperlink" Target="https://en.wikipedia.org/wiki/I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en.wikipedia.org/wiki/Health_(Apple)" TargetMode="External"/><Relationship Id="rId5" Type="http://schemas.openxmlformats.org/officeDocument/2006/relationships/hyperlink" Target="https://en.wikipedia.org/wiki/Activity_tracker" TargetMode="External"/><Relationship Id="rId4" Type="http://schemas.openxmlformats.org/officeDocument/2006/relationships/hyperlink" Target="https://en.wikipedia.org/wiki/Apple_Inc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5" Type="http://schemas.openxmlformats.org/officeDocument/2006/relationships/hyperlink" Target="https://en.wikipedia.org/wiki/Wi-Fi" TargetMode="External"/><Relationship Id="rId4" Type="http://schemas.openxmlformats.org/officeDocument/2006/relationships/hyperlink" Target="https://en.wikipedia.org/wiki/IPho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6899" y="2381792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Fitness Frenzy</a:t>
            </a:r>
            <a:r>
              <a:rPr lang="en-GB" sz="4000" dirty="0">
                <a:solidFill>
                  <a:srgbClr val="FF0000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268A4-E29A-42CD-B0E0-DD16685D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BB7B6E-BCD9-4BD9-9DC9-0FD04199D456}"/>
              </a:ext>
            </a:extLst>
          </p:cNvPr>
          <p:cNvSpPr/>
          <p:nvPr/>
        </p:nvSpPr>
        <p:spPr>
          <a:xfrm>
            <a:off x="1911080" y="3899146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Circular Book" charset="0"/>
                <a:cs typeface="Open Sans" panose="020B0606030504020204" pitchFamily="34" charset="0"/>
              </a:rPr>
              <a:t>Pedometer Information Cards</a:t>
            </a:r>
          </a:p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4F88D-7CFE-4B1E-9FAB-19B42B600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63EA54E-B357-4A3A-86D1-B1A28A0D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D13FA-7EA4-FB63-262E-8B711ED4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27" y="1920706"/>
            <a:ext cx="4023047" cy="3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1089671" y="6505"/>
            <a:ext cx="116956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sz="4800" dirty="0">
                <a:solidFill>
                  <a:schemeClr val="accent6"/>
                </a:solidFill>
                <a:cs typeface="Roboto Black" panose="02000000000000000000" pitchFamily="2" charset="0"/>
                <a:sym typeface="Georgia"/>
              </a:rPr>
              <a:t>Facts about different pedometers...</a:t>
            </a:r>
            <a:endParaRPr sz="4800" dirty="0">
              <a:solidFill>
                <a:schemeClr val="accent6"/>
              </a:solidFill>
              <a:cs typeface="Roboto Black" panose="02000000000000000000" pitchFamily="2" charset="0"/>
              <a:sym typeface="Georgia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1255813" y="883924"/>
            <a:ext cx="9164349" cy="50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2800" b="1" dirty="0">
                <a:solidFill>
                  <a:schemeClr val="accent1"/>
                </a:solid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Pacifico"/>
              </a:rPr>
              <a:t>Omron Walking Style IV Step Counter: Best pedometer under £25</a:t>
            </a:r>
            <a:endParaRPr sz="2800" b="1" dirty="0">
              <a:solidFill>
                <a:schemeClr val="accent1"/>
              </a:solidFill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Pacifico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218161" y="1940724"/>
            <a:ext cx="8833220" cy="4231476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897456" indent="-457200">
              <a:lnSpc>
                <a:spcPct val="115000"/>
              </a:lnSpc>
              <a:buClr>
                <a:schemeClr val="accent1"/>
              </a:buClr>
              <a:buSzPts val="1200"/>
              <a:buFont typeface="Wingdings" panose="05000000000000000000" pitchFamily="2" charset="2"/>
              <a:buChar char="ü"/>
            </a:pPr>
            <a:r>
              <a:rPr lang="en" sz="24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Aerobic Steps - displayed separately from daily walking routine</a:t>
            </a:r>
            <a:endParaRPr sz="24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Georgia"/>
            </a:endParaRPr>
          </a:p>
          <a:p>
            <a:pPr marL="897456" indent="-457200">
              <a:lnSpc>
                <a:spcPct val="115000"/>
              </a:lnSpc>
              <a:buClr>
                <a:schemeClr val="accent1"/>
              </a:buClr>
              <a:buSzPts val="1200"/>
              <a:buFont typeface="Wingdings" panose="05000000000000000000" pitchFamily="2" charset="2"/>
              <a:buChar char="ü"/>
            </a:pPr>
            <a:r>
              <a:rPr lang="en" sz="24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Action Mode - records specific activity throughout the day</a:t>
            </a:r>
            <a:endParaRPr sz="24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Georgia"/>
            </a:endParaRPr>
          </a:p>
          <a:p>
            <a:pPr marL="897456" indent="-457200">
              <a:lnSpc>
                <a:spcPct val="115000"/>
              </a:lnSpc>
              <a:buClr>
                <a:schemeClr val="accent1"/>
              </a:buClr>
              <a:buSzPts val="1200"/>
              <a:buFont typeface="Wingdings" panose="05000000000000000000" pitchFamily="2" charset="2"/>
              <a:buChar char="ü"/>
            </a:pPr>
            <a:r>
              <a:rPr lang="en-GB" sz="24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Burned calories and 10000 steps achievement indicator</a:t>
            </a:r>
          </a:p>
          <a:p>
            <a:pPr marL="897456" indent="-457200">
              <a:lnSpc>
                <a:spcPct val="115000"/>
              </a:lnSpc>
              <a:buClr>
                <a:schemeClr val="accent1"/>
              </a:buClr>
              <a:buSzPts val="1200"/>
              <a:buFont typeface="Wingdings" panose="05000000000000000000" pitchFamily="2" charset="2"/>
              <a:buChar char="ü"/>
            </a:pPr>
            <a:r>
              <a:rPr lang="en" sz="24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Battery saving mode - turns display off after 5 minutes Auto Stride, Automatic reset to 0 every 24h, Units switch (lb-kg, feet/inch-cm, mile-km</a:t>
            </a:r>
            <a:endParaRPr sz="24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Georgia"/>
            </a:endParaRPr>
          </a:p>
        </p:txBody>
      </p:sp>
      <p:pic>
        <p:nvPicPr>
          <p:cNvPr id="1026" name="Picture 2" descr="OMRON pedometer Walking Style IV with precise 3D sensor for Measuring Steps,  Distance, Normal, Aerobic Steps and Calories Burned : Amazon.co.uk: Sports  &amp; Outdoors">
            <a:extLst>
              <a:ext uri="{FF2B5EF4-FFF2-40B4-BE49-F238E27FC236}">
                <a16:creationId xmlns:a16="http://schemas.microsoft.com/office/drawing/2014/main" id="{ABFBC740-8E38-A23A-8BBF-9B0901EE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13" y="2404028"/>
            <a:ext cx="2481997" cy="336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1178928" y="592691"/>
            <a:ext cx="116956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sz="4800" dirty="0">
                <a:solidFill>
                  <a:schemeClr val="accent6"/>
                </a:solidFill>
                <a:cs typeface="Roboto Black" panose="02000000000000000000" pitchFamily="2" charset="0"/>
                <a:sym typeface="Georgia"/>
              </a:rPr>
              <a:t>Facts about different makes of pedometers:</a:t>
            </a:r>
            <a:endParaRPr sz="4800" dirty="0">
              <a:solidFill>
                <a:schemeClr val="accent6"/>
              </a:solidFill>
              <a:cs typeface="Roboto Black" panose="02000000000000000000" pitchFamily="2" charset="0"/>
              <a:sym typeface="Georgia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352461" y="2539955"/>
            <a:ext cx="6293784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Understand your health and take action to improve with Fitbit Charge 3.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Georgia"/>
              </a:rPr>
              <a:t>An advanced health and fitness tracker that uses 24/7 heart rate and personalised insights to reveal what's below the surface.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Georgi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560371" y="1647854"/>
            <a:ext cx="7473911" cy="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Pacifico"/>
              </a:rPr>
              <a:t>Fitbit</a:t>
            </a:r>
            <a:r>
              <a:rPr lang="en" sz="2800" dirty="0">
                <a:solidFill>
                  <a:schemeClr val="accent1"/>
                </a:solid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Pacifico"/>
              </a:rPr>
              <a:t> Charge 3:</a:t>
            </a:r>
            <a:endParaRPr sz="2800" dirty="0">
              <a:solidFill>
                <a:schemeClr val="accent1"/>
              </a:solidFill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5292" y="2027650"/>
            <a:ext cx="4338508" cy="321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7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071" y="1531527"/>
            <a:ext cx="3744876" cy="379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" name="Google Shape;117;p20"/>
          <p:cNvSpPr txBox="1"/>
          <p:nvPr/>
        </p:nvSpPr>
        <p:spPr>
          <a:xfrm>
            <a:off x="1243922" y="468846"/>
            <a:ext cx="10322688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4800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Pacifico"/>
              </a:rPr>
              <a:t>Pedometer Fun Facts</a:t>
            </a:r>
            <a:endParaRPr sz="4800" dirty="0">
              <a:solidFill>
                <a:schemeClr val="accent6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Pacifico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243922" y="1547801"/>
            <a:ext cx="6385055" cy="433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  <a:sym typeface="Georgia"/>
              </a:rPr>
              <a:t>To count walking steps without a pedometer you need to track how long it takes you to walk 1 mile(4 laps around a track).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  <a:sym typeface="Georgia"/>
              </a:rPr>
              <a:t>1 mile equals about 2000 steps.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  <a:sym typeface="Lobster"/>
              </a:rPr>
              <a:t>Once calibrated to your stride length, the small device is quite accurate in measuring your walking distance daily.</a:t>
            </a:r>
            <a:endParaRPr sz="2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1284045" y="1373131"/>
            <a:ext cx="5190299" cy="4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Lobster"/>
              </a:rPr>
              <a:t>Using a pedometer to measure your steps can motivate you to move more.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Lobster"/>
              </a:rPr>
              <a:t>Pedometers may give you a rough estimate of how far you've run, but will not be 100 percent accurate because your stride changes.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Lobster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t="15531" b="15555"/>
          <a:stretch/>
        </p:blipFill>
        <p:spPr>
          <a:xfrm>
            <a:off x="7829951" y="239651"/>
            <a:ext cx="3278800" cy="2259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6817895" y="2499209"/>
            <a:ext cx="5190299" cy="3384520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Comic Sans MS"/>
              </a:rPr>
              <a:t>A pedometer is also called a step counter. Some pedometers also tell you how many calories you've burned. But calorie readings are estimates and may not be accurate.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Comic Sans MS"/>
            </a:endParaRPr>
          </a:p>
        </p:txBody>
      </p:sp>
      <p:sp>
        <p:nvSpPr>
          <p:cNvPr id="2" name="Google Shape;117;p20">
            <a:extLst>
              <a:ext uri="{FF2B5EF4-FFF2-40B4-BE49-F238E27FC236}">
                <a16:creationId xmlns:a16="http://schemas.microsoft.com/office/drawing/2014/main" id="{216702F3-B618-5527-FA89-14DD446A1CF6}"/>
              </a:ext>
            </a:extLst>
          </p:cNvPr>
          <p:cNvSpPr txBox="1"/>
          <p:nvPr/>
        </p:nvSpPr>
        <p:spPr>
          <a:xfrm>
            <a:off x="1083249" y="286358"/>
            <a:ext cx="10322688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4800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Pacifico"/>
              </a:rPr>
              <a:t>Pedometer Fun Facts</a:t>
            </a:r>
            <a:endParaRPr sz="4800" dirty="0">
              <a:solidFill>
                <a:schemeClr val="accent6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36663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21265" y="623242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dirty="0">
                <a:solidFill>
                  <a:schemeClr val="accent6"/>
                </a:solidFill>
                <a:cs typeface="Roboto Black" panose="02000000000000000000" pitchFamily="2" charset="0"/>
                <a:sym typeface="Pacifico"/>
              </a:rPr>
              <a:t>What are the best pedometers?</a:t>
            </a:r>
            <a:endParaRPr sz="4800" dirty="0">
              <a:solidFill>
                <a:schemeClr val="accent6"/>
              </a:solidFill>
              <a:cs typeface="Roboto Black" panose="02000000000000000000" pitchFamily="2" charset="0"/>
              <a:sym typeface="Pacific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04149" y="1419726"/>
            <a:ext cx="745004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chemeClr val="accent5"/>
                </a:solidFill>
                <a:latin typeface="Open Sans" panose="020B0606030504020204" pitchFamily="34" charset="0"/>
                <a:ea typeface="Nirmala Text" panose="020B0502040204020203" pitchFamily="34" charset="0"/>
                <a:cs typeface="Nirmala Text" panose="020B0502040204020203" pitchFamily="34" charset="0"/>
                <a:sym typeface="Oswald"/>
              </a:rPr>
              <a:t>Some Top Picks</a:t>
            </a:r>
            <a:endParaRPr sz="2800" b="1" dirty="0">
              <a:solidFill>
                <a:schemeClr val="accent5"/>
              </a:solidFill>
              <a:latin typeface="Open Sans" panose="020B0606030504020204" pitchFamily="34" charset="0"/>
              <a:ea typeface="Nirmala Text" panose="020B0502040204020203" pitchFamily="34" charset="0"/>
              <a:cs typeface="Nirmala Text" panose="020B0502040204020203" pitchFamily="34" charset="0"/>
              <a:sym typeface="Oswald"/>
            </a:endParaRPr>
          </a:p>
          <a:p>
            <a:pPr marL="863578" marR="253994" indent="-406390">
              <a:lnSpc>
                <a:spcPct val="115000"/>
              </a:lnSpc>
              <a:spcBef>
                <a:spcPts val="1467"/>
              </a:spcBef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Best Overall:	Fitbit Charge 3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914388" marR="253994" indent="-457200">
              <a:lnSpc>
                <a:spcPct val="115000"/>
              </a:lnSpc>
              <a:buClr>
                <a:srgbClr val="FF0000"/>
              </a:buClr>
              <a:buSzPts val="1200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Best No-Frills:	Realalt 3DTriSport</a:t>
            </a:r>
          </a:p>
          <a:p>
            <a:pPr marL="914388" marR="253994" indent="-457200">
              <a:lnSpc>
                <a:spcPct val="115000"/>
              </a:lnSpc>
              <a:buClr>
                <a:srgbClr val="FF0000"/>
              </a:buClr>
              <a:buSzPts val="1200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Best Splurge:	Apple Watch </a:t>
            </a:r>
          </a:p>
          <a:p>
            <a:pPr marL="863578" marR="253994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Best Budget:	Omron Tri-Axis Best</a:t>
            </a:r>
          </a:p>
          <a:p>
            <a:pPr marL="863578" marR="253994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Big Display: 	3DFitBud Simple</a:t>
            </a:r>
          </a:p>
          <a:p>
            <a:pPr marL="863578" marR="253994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Step Counter </a:t>
            </a:r>
          </a:p>
          <a:p>
            <a:pPr marL="863578" marR="253994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Best Wristband: 	Xiaomi Mi Band 2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0" indent="0" algn="ctr">
              <a:spcBef>
                <a:spcPts val="400"/>
              </a:spcBef>
              <a:buNone/>
            </a:pPr>
            <a:endParaRPr sz="20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263" y="2117558"/>
            <a:ext cx="3689684" cy="332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279177" y="77146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dirty="0">
                <a:solidFill>
                  <a:schemeClr val="accent6"/>
                </a:solidFill>
                <a:ea typeface="Nirmala Text" panose="020B0502040204020203" pitchFamily="34" charset="0"/>
                <a:cs typeface="Nirmala Text" panose="020B0502040204020203" pitchFamily="34" charset="0"/>
                <a:sym typeface="Pacifico"/>
              </a:rPr>
              <a:t>What are the best pedometers?</a:t>
            </a:r>
            <a:endParaRPr sz="4800" dirty="0">
              <a:solidFill>
                <a:schemeClr val="accent6"/>
              </a:solidFill>
              <a:ea typeface="Nirmala Text" panose="020B0502040204020203" pitchFamily="34" charset="0"/>
              <a:cs typeface="Nirmala Text" panose="020B0502040204020203" pitchFamily="34" charset="0"/>
              <a:sym typeface="Pacific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279177" y="1568514"/>
            <a:ext cx="7078760" cy="474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195">
              <a:lnSpc>
                <a:spcPct val="115000"/>
              </a:lnSpc>
              <a:buClr>
                <a:srgbClr val="FF0000"/>
              </a:buClr>
              <a:buSzPts val="1200"/>
            </a:pPr>
            <a:r>
              <a:rPr lang="en" sz="2800" b="1" dirty="0">
                <a:solidFill>
                  <a:schemeClr val="accent5"/>
                </a:solidFill>
                <a:latin typeface="Open Sans" panose="020B0606030504020204" pitchFamily="34" charset="0"/>
                <a:ea typeface="Nirmala Text" panose="020B0502040204020203" pitchFamily="34" charset="0"/>
                <a:cs typeface="Nirmala Text" panose="020B0502040204020203" pitchFamily="34" charset="0"/>
                <a:sym typeface="Pacifico"/>
              </a:rPr>
              <a:t>Least expensive: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endParaRPr lang="en-GB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Garmin </a:t>
            </a: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Vivofit</a:t>
            </a:r>
            <a:endParaRPr lang="en-GB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Toobur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Fitness Tracker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Amazfit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Equator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Omron </a:t>
            </a: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Alvita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Ultimate 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Withings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</a:t>
            </a: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Activite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Pop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Wesoo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K1 fitness tracker</a:t>
            </a:r>
          </a:p>
          <a:p>
            <a:pPr marL="609585" indent="-406390">
              <a:lnSpc>
                <a:spcPct val="115000"/>
              </a:lnSpc>
              <a:buClr>
                <a:srgbClr val="FF0000"/>
              </a:buClr>
              <a:buSzPts val="1200"/>
              <a:buFont typeface="Oswald"/>
              <a:buChar char="●"/>
            </a:pPr>
            <a:r>
              <a:rPr lang="en-GB" sz="2800" dirty="0" err="1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Withings</a:t>
            </a:r>
            <a:r>
              <a:rPr lang="en-GB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Go</a:t>
            </a: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685" y="1325006"/>
            <a:ext cx="3752232" cy="474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1571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161217" y="323521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>
                <a:solidFill>
                  <a:schemeClr val="accent6"/>
                </a:solidFill>
              </a:rPr>
              <a:t>How do Pedometers work?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19533" y="1824167"/>
            <a:ext cx="115600" cy="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73" name="Google Shape;73;p15"/>
          <p:cNvSpPr txBox="1"/>
          <p:nvPr/>
        </p:nvSpPr>
        <p:spPr>
          <a:xfrm>
            <a:off x="5717577" y="1297541"/>
            <a:ext cx="5954891" cy="304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Modern pedometers work in a very similar way but are partly electronic.</a:t>
            </a:r>
          </a:p>
          <a:p>
            <a:endParaRPr lang="en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The pedometer shows a count of your steps on a LCD display most will convert the step count to an approximate distance in miles or kilometers (or the number of calories you have burnt off).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217" y="1661620"/>
            <a:ext cx="4333312" cy="390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395314" y="46162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>
                <a:solidFill>
                  <a:schemeClr val="accent6"/>
                </a:solidFill>
              </a:rPr>
              <a:t>How do Pedometers work?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19533" y="1824167"/>
            <a:ext cx="115600" cy="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74" name="Google Shape;74;p15"/>
          <p:cNvSpPr txBox="1"/>
          <p:nvPr/>
        </p:nvSpPr>
        <p:spPr>
          <a:xfrm>
            <a:off x="1283367" y="1225226"/>
            <a:ext cx="8085222" cy="526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Pedometers can measure your steps because your body swings from side to side as you walk. </a:t>
            </a:r>
          </a:p>
          <a:p>
            <a:endParaRPr lang="en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Inside is an accelerometer which moves and counts your steps or swing. Each swing counts as one step.</a:t>
            </a:r>
          </a:p>
          <a:p>
            <a:endParaRPr lang="en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Multiplying the number of swings by the average length of your steps tells you how far you’ve gone.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600" y="1397713"/>
            <a:ext cx="2946400" cy="447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227005" y="98787"/>
            <a:ext cx="5934000" cy="138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dirty="0">
                <a:solidFill>
                  <a:schemeClr val="accent6"/>
                </a:solidFill>
                <a:cs typeface="Roboto Black" panose="02000000000000000000" pitchFamily="2" charset="0"/>
                <a:sym typeface="Pacifico"/>
              </a:rPr>
              <a:t>Apple Watch</a:t>
            </a:r>
            <a:endParaRPr sz="4800" dirty="0">
              <a:solidFill>
                <a:schemeClr val="accent6"/>
              </a:solidFill>
              <a:cs typeface="Roboto Black" panose="02000000000000000000" pitchFamily="2" charset="0"/>
              <a:sym typeface="Pacific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194637" y="1724818"/>
            <a:ext cx="6497265" cy="2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Apple Watch is a line of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smartwatches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designed, developed, and marketed by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Inc.</a:t>
            </a:r>
            <a:endParaRPr lang="en" sz="2800" dirty="0">
              <a:uFill>
                <a:noFill/>
              </a:uFill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endParaRPr lang="en" sz="2800" dirty="0">
              <a:uFill>
                <a:noFill/>
              </a:uFill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It incorporates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fitness tracking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and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health-oriented</a:t>
            </a:r>
            <a:r>
              <a:rPr lang="en" sz="2800" u="sng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capabilities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with integration with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and other Apple products and services.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8">
            <a:alphaModFix/>
          </a:blip>
          <a:srcRect l="14038" r="13620"/>
          <a:stretch/>
        </p:blipFill>
        <p:spPr>
          <a:xfrm>
            <a:off x="7555831" y="1719727"/>
            <a:ext cx="4636169" cy="377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960460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1310133" y="59567"/>
            <a:ext cx="5934000" cy="138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sz="4800" dirty="0">
                <a:solidFill>
                  <a:schemeClr val="accent6"/>
                </a:solidFill>
                <a:cs typeface="Roboto Black" panose="02000000000000000000" pitchFamily="2" charset="0"/>
                <a:sym typeface="Pacifico"/>
              </a:rPr>
              <a:t>Apple Watch</a:t>
            </a:r>
            <a:endParaRPr sz="4800" dirty="0">
              <a:solidFill>
                <a:schemeClr val="accent6"/>
              </a:solidFill>
              <a:cs typeface="Roboto Black" panose="02000000000000000000" pitchFamily="2" charset="0"/>
              <a:sym typeface="Pacific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27675" r="14527"/>
          <a:stretch/>
        </p:blipFill>
        <p:spPr>
          <a:xfrm>
            <a:off x="1473776" y="1805148"/>
            <a:ext cx="3946357" cy="40166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840732" y="667209"/>
            <a:ext cx="5709583" cy="4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Apple Watch relies on a wireless connection to an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to perform many of its default functions such as calling and texting. </a:t>
            </a:r>
          </a:p>
          <a:p>
            <a:endParaRPr lang="en"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However, </a:t>
            </a:r>
            <a:r>
              <a:rPr lang="en" sz="2800" dirty="0">
                <a:uFill>
                  <a:noFill/>
                </a:uFill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Wi-Fi</a:t>
            </a: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 chips in all Apple Watch models allow the smartwatch to have limited connectivity features away from the phone anywhere a Wi-Fi network is available.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1073325" y="1807601"/>
            <a:ext cx="7830043" cy="38203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 algn="l">
              <a:buClr>
                <a:schemeClr val="accent1"/>
              </a:buClr>
              <a:buSzPts val="3000"/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By counting your steps it helps you to set yourself a goal each day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558786" algn="l">
              <a:buClr>
                <a:schemeClr val="accent1"/>
              </a:buClr>
              <a:buSzPts val="3000"/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It inspires you to keep fit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558786" algn="l">
              <a:buClr>
                <a:schemeClr val="accent1"/>
              </a:buClr>
              <a:buSzPts val="3000"/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Some even give you tips on what to eat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558786" algn="l">
              <a:buClr>
                <a:schemeClr val="accent1"/>
              </a:buClr>
              <a:buSzPts val="3000"/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You could even do it with your whole family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indent="-558786" algn="l">
              <a:buClr>
                <a:schemeClr val="accent1"/>
              </a:buClr>
              <a:buSzPts val="3000"/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It makes a good present</a:t>
            </a:r>
            <a:endParaRPr sz="2800" dirty="0">
              <a:latin typeface="Open Sans" panose="020B0606030504020204" pitchFamily="34" charset="0"/>
              <a:ea typeface="Nirmala Text" panose="020B0502040204020203" pitchFamily="34" charset="0"/>
              <a:cs typeface="Open Sans" panose="020B0606030504020204" pitchFamily="34" charset="0"/>
              <a:sym typeface="Oswald"/>
            </a:endParaRPr>
          </a:p>
          <a:p>
            <a:pPr marL="609585" algn="l"/>
            <a:endParaRPr dirty="0">
              <a:solidFill>
                <a:srgbClr val="00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3368" y="2141792"/>
            <a:ext cx="3160295" cy="3071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D66D8-DD3D-8EFC-9372-95B4B9276EC5}"/>
              </a:ext>
            </a:extLst>
          </p:cNvPr>
          <p:cNvSpPr txBox="1"/>
          <p:nvPr/>
        </p:nvSpPr>
        <p:spPr>
          <a:xfrm>
            <a:off x="1267327" y="461603"/>
            <a:ext cx="9480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Pacifico"/>
              </a:rPr>
              <a:t>How can pedometers help?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090863" y="173200"/>
            <a:ext cx="7106653" cy="636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4800" b="1" dirty="0">
                <a:solidFill>
                  <a:schemeClr val="accent6"/>
                </a:solidFill>
                <a:ea typeface="Nirmala Text" panose="020B0502040204020203" pitchFamily="34" charset="0"/>
                <a:cs typeface="Nirmala Text" panose="020B0502040204020203" pitchFamily="34" charset="0"/>
                <a:sym typeface="Pacifico"/>
              </a:rPr>
              <a:t>When were they first invented?</a:t>
            </a:r>
          </a:p>
          <a:p>
            <a:pPr algn="l"/>
            <a:endParaRPr sz="2800" b="1" dirty="0">
              <a:solidFill>
                <a:schemeClr val="accent6"/>
              </a:solidFill>
              <a:ea typeface="Nirmala Text" panose="020B0502040204020203" pitchFamily="34" charset="0"/>
              <a:cs typeface="Nirmala Text" panose="020B0502040204020203" pitchFamily="34" charset="0"/>
              <a:sym typeface="Pacifico"/>
            </a:endParaRP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In 1780 Abraham-Louis Perrelet of Switzerland created the first pedometer, measuring the steps and distance while walking.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It was based on a 1770 mechanism to power a self-winding watch. 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" sz="2800" dirty="0">
                <a:latin typeface="Open Sans" panose="020B0606030504020204" pitchFamily="34" charset="0"/>
                <a:ea typeface="Nirmala Text" panose="020B0502040204020203" pitchFamily="34" charset="0"/>
                <a:cs typeface="Open Sans" panose="020B0606030504020204" pitchFamily="34" charset="0"/>
                <a:sym typeface="Oswald"/>
              </a:rPr>
              <a:t>A mechanical pedometer obtained from France was introduced in the US by Thomas Jefferson</a:t>
            </a:r>
            <a:r>
              <a:rPr lang="en" sz="2800" dirty="0">
                <a:latin typeface="Open Sans" panose="020B0606030504020204" pitchFamily="34" charset="0"/>
                <a:ea typeface="Oswald"/>
                <a:cs typeface="Open Sans" panose="020B0606030504020204" pitchFamily="34" charset="0"/>
                <a:sym typeface="Oswald"/>
              </a:rPr>
              <a:t>.</a:t>
            </a:r>
            <a:endParaRPr sz="2800" dirty="0">
              <a:latin typeface="Open Sans" panose="020B0606030504020204" pitchFamily="34" charset="0"/>
              <a:ea typeface="Oswald"/>
              <a:cs typeface="Open Sans" panose="020B0606030504020204" pitchFamily="34" charset="0"/>
              <a:sym typeface="Oswald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064" y="994611"/>
            <a:ext cx="2856897" cy="27586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9065" y="4104127"/>
            <a:ext cx="2856897" cy="162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a28675c-936c-4d2b-ae28-09185ff139cb">In Progress</_Flow_SignoffStatus>
    <ContentQA xmlns="5a28675c-936c-4d2b-ae28-09185ff139cb">Awaiting Sign Off</ContentQA>
    <ContentQA0 xmlns="5a28675c-936c-4d2b-ae28-09185ff139cb">Awaiting Sign Off</ContentQA0>
    <lcf76f155ced4ddcb4097134ff3c332f xmlns="5a28675c-936c-4d2b-ae28-09185ff139cb">
      <Terms xmlns="http://schemas.microsoft.com/office/infopath/2007/PartnerControls"/>
    </lcf76f155ced4ddcb4097134ff3c332f>
    <TaxCatchAll xmlns="5640d910-42b9-4cf1-a95f-4c308d884b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87B071917B44CA973581B2EDFE9B0" ma:contentTypeVersion="21" ma:contentTypeDescription="Create a new document." ma:contentTypeScope="" ma:versionID="32760964467b400b092128c7ffd196d8">
  <xsd:schema xmlns:xsd="http://www.w3.org/2001/XMLSchema" xmlns:xs="http://www.w3.org/2001/XMLSchema" xmlns:p="http://schemas.microsoft.com/office/2006/metadata/properties" xmlns:ns2="5a28675c-936c-4d2b-ae28-09185ff139cb" xmlns:ns3="5640d910-42b9-4cf1-a95f-4c308d884bf1" targetNamespace="http://schemas.microsoft.com/office/2006/metadata/properties" ma:root="true" ma:fieldsID="e85aea2a005102be02b8ca953d02370a" ns2:_="" ns3:_="">
    <xsd:import namespace="5a28675c-936c-4d2b-ae28-09185ff139cb"/>
    <xsd:import namespace="5640d910-42b9-4cf1-a95f-4c308d884b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ContentQA" minOccurs="0"/>
                <xsd:element ref="ns2:_Flow_SignoffStatus" minOccurs="0"/>
                <xsd:element ref="ns2:ContentQA0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675c-936c-4d2b-ae28-09185ff13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ntentQA" ma:index="21" nillable="true" ma:displayName="Brand QA" ma:default="Awaiting Sign Off" ma:format="Dropdown" ma:internalName="ContentQA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_Flow_SignoffStatus" ma:index="22" nillable="true" ma:displayName="Sign-off status" ma:default="In Progress" ma:format="Dropdown" ma:internalName="Sign_x002d_off_x0020_status">
      <xsd:simpleType>
        <xsd:restriction base="dms:Text">
          <xsd:maxLength value="255"/>
        </xsd:restriction>
      </xsd:simpleType>
    </xsd:element>
    <xsd:element name="ContentQA0" ma:index="23" nillable="true" ma:displayName="Content QA" ma:default="Awaiting Sign Off" ma:format="Dropdown" ma:internalName="ContentQA0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24c214-82c7-4759-8d7d-0f4d2a5ae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0d910-42b9-4cf1-a95f-4c308d884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4701930-6734-4e91-aed1-f6d22ee9c77b}" ma:internalName="TaxCatchAll" ma:showField="CatchAllData" ma:web="5640d910-42b9-4cf1-a95f-4c308d884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720C8-8B0F-4455-BA4C-385E2CCD508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640d910-42b9-4cf1-a95f-4c308d884bf1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5a28675c-936c-4d2b-ae28-09185ff139c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F37ABB-21C4-41F1-8BBB-D3BE9E486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B452DF-E0F0-4B26-97C0-394660C53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8675c-936c-4d2b-ae28-09185ff139cb"/>
    <ds:schemaRef ds:uri="5640d910-42b9-4cf1-a95f-4c308d884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8669</TotalTime>
  <Words>668</Words>
  <Application>Microsoft Office PowerPoint</Application>
  <PresentationFormat>Widescreen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Circular Black</vt:lpstr>
      <vt:lpstr>Georgia</vt:lpstr>
      <vt:lpstr>Montserrat Medium</vt:lpstr>
      <vt:lpstr>Nirmala Text</vt:lpstr>
      <vt:lpstr>Open Sans</vt:lpstr>
      <vt:lpstr>Oswald</vt:lpstr>
      <vt:lpstr>Roboto Black</vt:lpstr>
      <vt:lpstr>Wingdings</vt:lpstr>
      <vt:lpstr>1_B&amp;D-Powerpoint Template_16x9</vt:lpstr>
      <vt:lpstr>PowerPoint Presentation</vt:lpstr>
      <vt:lpstr>What are the best pedometers?</vt:lpstr>
      <vt:lpstr>What are the best pedometers?</vt:lpstr>
      <vt:lpstr>How do Pedometers work?</vt:lpstr>
      <vt:lpstr>How do Pedometers work?</vt:lpstr>
      <vt:lpstr>Apple Watch</vt:lpstr>
      <vt:lpstr>Apple Watch</vt:lpstr>
      <vt:lpstr>PowerPoint Presentation</vt:lpstr>
      <vt:lpstr>PowerPoint Presentation</vt:lpstr>
      <vt:lpstr>Facts about different pedometers...</vt:lpstr>
      <vt:lpstr>Facts about different makes of pedometers: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Estelle Ashman</cp:lastModifiedBy>
  <cp:revision>292</cp:revision>
  <cp:lastPrinted>2017-03-09T03:48:56Z</cp:lastPrinted>
  <dcterms:created xsi:type="dcterms:W3CDTF">2016-11-10T06:07:03Z</dcterms:created>
  <dcterms:modified xsi:type="dcterms:W3CDTF">2023-10-02T14:34:52Z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0x0101009BC87B071917B44CA973581B2EDFE9B0</vt:lpwstr>
  </property>
  <property fmtid="{D5CDD505-2E9C-101B-9397-08002B2CF9AE}" pid="3" name="MediaServiceImageTags">
    <vt:lpwstr/>
  </property>
</Properties>
</file>